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2" r:id="rId6"/>
    <p:sldId id="271" r:id="rId7"/>
    <p:sldId id="267" r:id="rId8"/>
    <p:sldId id="259" r:id="rId9"/>
    <p:sldId id="266" r:id="rId10"/>
    <p:sldId id="265" r:id="rId11"/>
    <p:sldId id="260" r:id="rId12"/>
    <p:sldId id="261" r:id="rId13"/>
    <p:sldId id="258" r:id="rId14"/>
    <p:sldId id="262" r:id="rId15"/>
    <p:sldId id="263" r:id="rId16"/>
    <p:sldId id="26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ED4A53-D32E-4E02-A8FE-ED6B104C8DAB}" v="1" dt="2026-09-14T12:50:05.8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04T12:37:46.08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368 0,'-1'3,"1"0,-1 0,0-1,0 1,0 0,0 0,0-1,-1 1,1-1,-1 1,0-1,1 1,-1-1,0 0,0 0,-1 0,1 0,0-1,-1 1,1 0,-1-1,-5 2,8-2,-1 0,0-1,1 1,-1 0,1 0,-1-1,1 1,-1 0,1 0,-1 0,1 0,0 0,0-1,-1 1,1 0,0 0,0 0,0 0,0 0,0 0,0 0,1 2,-8 73,7-73,0-1,-1 1,1-1,-1 0,0 0,0 1,0-1,0 0,0 0,0 0,-1 0,1 0,0 0,-1 0,0 0,1-1,-1 1,0 0,0-1,0 0,0 1,0-1,0 0,-1 0,-1 1,-12 7,-9 22,23-27,-1 0,1-1,-1 1,1-1,-1 0,0 0,0 0,-1 0,1 0,-1-1,1 1,-1-1,0 0,0 0,0 0,0-1,0 1,-5 0,-3 0,1-1,-1 0,0 0,0-1,0-1,1 0,-1-1,-12-3,14 3,-19-5,22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T" type="integer" max="2.14748E9" units="dev"/>
        </inkml:traceFormat>
        <inkml:channelProperties>
          <inkml:channelProperty channel="X" name="resolution" value="188.31609" units="1/cm"/>
          <inkml:channelProperty channel="Y" name="resolution" value="334.35715" units="1/cm"/>
          <inkml:channelProperty channel="T" name="resolution" value="1" units="1/dev"/>
        </inkml:channelProperties>
      </inkml:inkSource>
      <inkml:timestamp xml:id="ts0" timeString="2025-09-15T15:09:19.5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21933 8910 0,'0'0'16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C5C29-53C9-D7F0-5495-FB1452D0AF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CC0C26-7A6E-AF47-CA84-D4CA688C51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069BF-F6DF-3EC5-3133-CE1244B6B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5190F-C380-8741-D943-507F06850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352B4-3038-5517-62F4-1D0A96C1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20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E561D-173F-AF5A-12B3-8E84F8C57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D74CF-089F-4749-49D2-75CFC46F0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DCD1F-A20C-201F-5BE1-F62BDE73A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2FC40-3CA9-3AA9-FF3B-5D1E9D015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E70A0-85FE-2F4C-553D-9A79C4D73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329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77BA-3A74-9198-ACCE-8BC175C62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FE787-3E9C-37F5-61EB-DBF502871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892A7-479E-1A2E-9E6B-4D786A9DD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25067-2FE0-6398-96BE-AC22448C6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23878-D87A-44C3-19B2-587C53432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36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708AE-67DA-C155-A482-3A659A412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8F2D4-5AFA-F22F-F1E4-61252F7A7A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FA3E1A-0922-FA1C-7B05-00B31D9E0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E9C840-B0F4-0CCB-C273-727D9BBB3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746D25-363F-ACFB-6E07-A97A30B85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B889CE-9E46-2A16-673F-C45CE9FA5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148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9741B-6318-FBB2-8CF4-399995278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BD64A5-E620-E3EF-2C3D-3649437C3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D2BB90-BA96-F79B-10B5-9FB312FCB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230041-FC9A-ECB0-01C1-1330AA3DB2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552033-D3FA-50B9-8954-B836BA4F18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A9D6AE-4A8D-3156-013B-F13A455E1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06F2D4-FFF8-DD13-6536-43BF7BBD6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952F6C-419D-E073-7820-60B54F4A6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213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8E97F-3B91-22ED-E3EE-656EA132C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D56BF4-0598-97D8-E9B2-06EE269B0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135A8B-C8E5-9E80-882B-0D2168D5D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DA66E-5982-DD4A-B27E-5AC87E45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183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D96E28-6D5A-69B9-6280-368482F7E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0CD0D8-49C0-03A4-34E5-9E2B19213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8C74A7-3CE4-5EB1-376C-A90112845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019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C384F-EF83-CD9C-30CE-F52966116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00E6C-1ED5-BBEE-942A-6A1B86752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7226E-1505-4D8D-9AAF-299DAD6C1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28A2F-D71E-A6B8-BE1C-9052AFAB9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CA3A2-2976-C6E6-17C4-DFE4485E7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E618EA-03B3-26E1-B96F-A768DDFC2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765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C54C-9D85-7410-C72B-D421A82B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ED075B-54C0-12DB-3B63-3B4519516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DDAA6-CDD5-FB54-8142-36B737779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C4AB6-26F5-3A98-6E05-C193CC108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E99A2D-9490-56BB-E85F-55113E7AB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E5856-EA57-A98A-5397-59FA90A7A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351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7502F-5F91-4AAB-D3B8-C7177E50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8C93A-D60D-B4F5-5DF4-C26D21ECE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2E29C-AF46-58E5-73E1-980467EB3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C73ED-F9A9-6A4A-047F-137E8B9D0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739FD-A6F1-B7A9-B4CA-58B89F072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482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FDB035-AD7D-868E-F080-5BF3A1A77B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2697EF-41BE-54E9-3E2E-AEB1B2CD5C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B1671-72E6-B9FF-6049-F2D8A1155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58A34-F32A-40B9-B168-FA52C7557AA2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A2FAD-DE86-71A0-E5D1-6AEF33595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4555A-BA0B-B1BC-C964-BA8751C03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022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D52A18-5961-1546-CCA3-14C016D7B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ECE1C-B9C6-CE8D-D5A9-6E1C1A7F4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081B9-8861-58B3-04FD-0EDC34AF2E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58A34-F32A-40B9-B168-FA52C7557AA2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60EF9-AFE2-E8C0-B63E-0A22D863CD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B6A02-DE1B-2668-80CE-B17D38162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3A957-771E-417B-9380-38AB50AD13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299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safeonline.org/personal/article-category/safeguarding-children/" TargetMode="External"/><Relationship Id="rId2" Type="http://schemas.openxmlformats.org/officeDocument/2006/relationships/hyperlink" Target="https://www.nspcc.org.uk/keeping-children-safe/online-safety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69C8F8-D6EE-C95F-0AD6-78990EF38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03468" y="4741948"/>
            <a:ext cx="6829520" cy="862031"/>
          </a:xfrm>
        </p:spPr>
        <p:txBody>
          <a:bodyPr>
            <a:normAutofit/>
          </a:bodyPr>
          <a:lstStyle/>
          <a:p>
            <a:pPr algn="l"/>
            <a:r>
              <a:rPr lang="en-GB" sz="4000" dirty="0">
                <a:solidFill>
                  <a:srgbClr val="FFFFFF"/>
                </a:solidFill>
              </a:rPr>
              <a:t>Meet the Teacher…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44F7F-7E00-5969-E387-D52A5D270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3468" y="5839017"/>
            <a:ext cx="6829520" cy="403749"/>
          </a:xfrm>
        </p:spPr>
        <p:txBody>
          <a:bodyPr>
            <a:normAutofit/>
          </a:bodyPr>
          <a:lstStyle/>
          <a:p>
            <a:pPr algn="l"/>
            <a:r>
              <a:rPr lang="en-GB" sz="1800" dirty="0">
                <a:solidFill>
                  <a:srgbClr val="E7E6E6"/>
                </a:solidFill>
              </a:rPr>
              <a:t>Welcome to Year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62CF0B-6293-62D5-7D4B-6097E0799D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67" r="3166" b="2"/>
          <a:stretch/>
        </p:blipFill>
        <p:spPr>
          <a:xfrm>
            <a:off x="4202549" y="321732"/>
            <a:ext cx="3793472" cy="41113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78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22F73-2E43-4071-FBF0-55EF47F3A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1CDD3-0321-FC72-8B6D-978874400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0CFE1F-F079-F488-747E-C1B3DBD47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91" y="0"/>
            <a:ext cx="11893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4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AD89D-6305-0AEB-EC46-5056ABA29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BCB41-4DCB-FC4B-3E64-D618AE0DFF5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4721EF-6EB0-6E1A-6E7D-65FF57B031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B09E16-7EFB-AA57-4D19-28FDC3949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5" y="0"/>
            <a:ext cx="1212951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9173346-EA26-71CE-15F3-589DCE957D1F}"/>
                  </a:ext>
                </a:extLst>
              </p14:cNvPr>
              <p14:cNvContentPartPr/>
              <p14:nvPr/>
            </p14:nvContentPartPr>
            <p14:xfrm>
              <a:off x="8996870" y="3802129"/>
              <a:ext cx="132840" cy="107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9173346-EA26-71CE-15F3-589DCE957D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87870" y="3793129"/>
                <a:ext cx="150480" cy="12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3223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2" y="-72232"/>
            <a:ext cx="10515600" cy="1325563"/>
          </a:xfrm>
        </p:spPr>
        <p:txBody>
          <a:bodyPr/>
          <a:lstStyle/>
          <a:p>
            <a:r>
              <a:rPr lang="en-GB" dirty="0"/>
              <a:t>				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044F1FF-FD5F-47F5-55EA-C3AACA58497F}"/>
              </a:ext>
            </a:extLst>
          </p:cNvPr>
          <p:cNvSpPr txBox="1">
            <a:spLocks/>
          </p:cNvSpPr>
          <p:nvPr/>
        </p:nvSpPr>
        <p:spPr>
          <a:xfrm>
            <a:off x="361122" y="849130"/>
            <a:ext cx="5181600" cy="4749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3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986C2F0-AA75-79B3-A0E6-2BA86DF68255}"/>
              </a:ext>
            </a:extLst>
          </p:cNvPr>
          <p:cNvSpPr txBox="1">
            <a:spLocks/>
          </p:cNvSpPr>
          <p:nvPr/>
        </p:nvSpPr>
        <p:spPr>
          <a:xfrm>
            <a:off x="302812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Comic Sans MS" panose="030F0702030302020204" pitchFamily="66" charset="0"/>
              </a:rPr>
              <a:t>School Behaviour policy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BF22F7-1207-9185-096D-E2A90E18C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9075" y="1041400"/>
            <a:ext cx="2905125" cy="4351338"/>
          </a:xfrm>
        </p:spPr>
        <p:txBody>
          <a:bodyPr>
            <a:norm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Expectations: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Sanctions: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D141F1-2C7B-D165-5249-EE077CFD59C6}"/>
              </a:ext>
            </a:extLst>
          </p:cNvPr>
          <p:cNvSpPr txBox="1"/>
          <p:nvPr/>
        </p:nvSpPr>
        <p:spPr>
          <a:xfrm>
            <a:off x="4899785" y="1113020"/>
            <a:ext cx="677227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Your first point of call would be to email or speak to the class teacher. Please do not use personal emails or phone numbers if it is a school related issue. 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>
                <a:latin typeface="Comic Sans MS" panose="030F0702030302020204" pitchFamily="66" charset="0"/>
              </a:rPr>
              <a:t>If you are dissatisfied with teacher response, you can then arrange an appointment with the Head teacher. </a:t>
            </a:r>
          </a:p>
        </p:txBody>
      </p:sp>
    </p:spTree>
    <p:extLst>
      <p:ext uri="{BB962C8B-B14F-4D97-AF65-F5344CB8AC3E}">
        <p14:creationId xmlns:p14="http://schemas.microsoft.com/office/powerpoint/2010/main" val="777774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2" y="-72232"/>
            <a:ext cx="10515600" cy="1325563"/>
          </a:xfrm>
        </p:spPr>
        <p:txBody>
          <a:bodyPr/>
          <a:lstStyle/>
          <a:p>
            <a:r>
              <a:rPr lang="en-GB" dirty="0"/>
              <a:t>					</a:t>
            </a:r>
            <a:r>
              <a:rPr lang="en-GB" sz="3200" dirty="0">
                <a:latin typeface="Comic Sans MS" panose="030F0702030302020204" pitchFamily="66" charset="0"/>
              </a:rPr>
              <a:t>Year 1 Yearly Overview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044F1FF-FD5F-47F5-55EA-C3AACA58497F}"/>
              </a:ext>
            </a:extLst>
          </p:cNvPr>
          <p:cNvSpPr txBox="1">
            <a:spLocks/>
          </p:cNvSpPr>
          <p:nvPr/>
        </p:nvSpPr>
        <p:spPr>
          <a:xfrm>
            <a:off x="361122" y="849130"/>
            <a:ext cx="5181600" cy="4749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3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0066BD-9D27-000A-2CD0-B95979CCB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972" y="946865"/>
            <a:ext cx="8708571" cy="576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03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2" y="-72232"/>
            <a:ext cx="10515600" cy="1325563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F3E5-F1FC-39F4-4306-D6B991FEA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49278" y="1240570"/>
            <a:ext cx="5181600" cy="4351338"/>
          </a:xfrm>
        </p:spPr>
        <p:txBody>
          <a:bodyPr>
            <a:normAutofit/>
          </a:bodyPr>
          <a:lstStyle/>
          <a:p>
            <a:endParaRPr lang="en-GB" sz="5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044F1FF-FD5F-47F5-55EA-C3AACA58497F}"/>
              </a:ext>
            </a:extLst>
          </p:cNvPr>
          <p:cNvSpPr txBox="1">
            <a:spLocks/>
          </p:cNvSpPr>
          <p:nvPr/>
        </p:nvSpPr>
        <p:spPr>
          <a:xfrm>
            <a:off x="752570" y="1253331"/>
            <a:ext cx="58967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000" u="sng" dirty="0">
                <a:latin typeface="Comic Sans MS" panose="030F0702030302020204" pitchFamily="66" charset="0"/>
              </a:rPr>
              <a:t>PE</a:t>
            </a:r>
          </a:p>
          <a:p>
            <a:pPr marL="0" indent="0" algn="ctr">
              <a:buNone/>
            </a:pPr>
            <a:r>
              <a:rPr lang="en-GB" sz="50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Thursday/Friday</a:t>
            </a:r>
          </a:p>
          <a:p>
            <a:pPr marL="0" indent="0" algn="ctr">
              <a:buNone/>
            </a:pPr>
            <a:endParaRPr lang="en-GB" sz="5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Earrings out or taped.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Any other items of jewellery removed.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Children need to come to school wearing their PE kit.</a:t>
            </a:r>
          </a:p>
          <a:p>
            <a:endParaRPr lang="en-GB" sz="5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14BB11-49B7-3827-E92D-B626724A3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8025" y="781050"/>
            <a:ext cx="2028825" cy="18490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588B71-39BE-4ADB-7B2B-F209BF585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9550" y="3106119"/>
            <a:ext cx="3733800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068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2" y="-72232"/>
            <a:ext cx="10515600" cy="1325563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Adults in Year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F3E5-F1FC-39F4-4306-D6B991FEA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2976" y="1253331"/>
            <a:ext cx="5181600" cy="730214"/>
          </a:xfrm>
        </p:spPr>
        <p:txBody>
          <a:bodyPr>
            <a:norm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Mrs Dale</a:t>
            </a:r>
          </a:p>
          <a:p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A1A9F-CAC1-A1F1-B3CA-7FB11A8087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10001" y="1798474"/>
            <a:ext cx="5181600" cy="1805329"/>
          </a:xfrm>
        </p:spPr>
        <p:txBody>
          <a:bodyPr>
            <a:norm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Miss Russell</a:t>
            </a:r>
          </a:p>
          <a:p>
            <a:endParaRPr lang="en-GB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3350B27-EF78-F42F-E233-47C6ABA0D914}"/>
              </a:ext>
            </a:extLst>
          </p:cNvPr>
          <p:cNvSpPr txBox="1">
            <a:spLocks/>
          </p:cNvSpPr>
          <p:nvPr/>
        </p:nvSpPr>
        <p:spPr>
          <a:xfrm>
            <a:off x="6727190" y="5410540"/>
            <a:ext cx="5181600" cy="730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atin typeface="Comic Sans MS" panose="030F0702030302020204" pitchFamily="66" charset="0"/>
              </a:rPr>
              <a:t>Thursday afternoon</a:t>
            </a:r>
            <a:endParaRPr lang="en-GB" sz="1800" b="1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8216738-0658-7BA1-1E92-C3E5A5BEB28E}"/>
              </a:ext>
            </a:extLst>
          </p:cNvPr>
          <p:cNvSpPr txBox="1">
            <a:spLocks/>
          </p:cNvSpPr>
          <p:nvPr/>
        </p:nvSpPr>
        <p:spPr>
          <a:xfrm>
            <a:off x="6848505" y="2873589"/>
            <a:ext cx="5181600" cy="730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21EEFC0-96AE-D1BF-BBA1-85A4064A09BE}"/>
              </a:ext>
            </a:extLst>
          </p:cNvPr>
          <p:cNvSpPr txBox="1">
            <a:spLocks/>
          </p:cNvSpPr>
          <p:nvPr/>
        </p:nvSpPr>
        <p:spPr>
          <a:xfrm>
            <a:off x="8577762" y="5794504"/>
            <a:ext cx="5181600" cy="730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atin typeface="Comic Sans MS" panose="030F0702030302020204" pitchFamily="66" charset="0"/>
              </a:rPr>
              <a:t>Friday</a:t>
            </a:r>
            <a:endParaRPr lang="en-GB" sz="1800" b="1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 descr="LR photo">
            <a:extLst>
              <a:ext uri="{FF2B5EF4-FFF2-40B4-BE49-F238E27FC236}">
                <a16:creationId xmlns:a16="http://schemas.microsoft.com/office/drawing/2014/main" id="{7A5326B0-F284-3652-6ACA-60786C7DCC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4" t="32220" r="13658"/>
          <a:stretch>
            <a:fillRect/>
          </a:stretch>
        </p:blipFill>
        <p:spPr bwMode="auto">
          <a:xfrm>
            <a:off x="9453123" y="2412588"/>
            <a:ext cx="2052875" cy="2491872"/>
          </a:xfrm>
          <a:prstGeom prst="flowChartAlternateProcess">
            <a:avLst/>
          </a:prstGeom>
          <a:noFill/>
          <a:ln>
            <a:noFill/>
          </a:ln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28D4D1-2346-39AD-8A53-6C858B3AC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24241" y="2613418"/>
            <a:ext cx="1959593" cy="14370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17F865-8C4D-A7E1-475B-E56FCAD3102E}"/>
              </a:ext>
            </a:extLst>
          </p:cNvPr>
          <p:cNvSpPr txBox="1"/>
          <p:nvPr/>
        </p:nvSpPr>
        <p:spPr>
          <a:xfrm>
            <a:off x="843280" y="4904460"/>
            <a:ext cx="3393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Monday - Thursday</a:t>
            </a:r>
          </a:p>
        </p:txBody>
      </p:sp>
    </p:spTree>
    <p:extLst>
      <p:ext uri="{BB962C8B-B14F-4D97-AF65-F5344CB8AC3E}">
        <p14:creationId xmlns:p14="http://schemas.microsoft.com/office/powerpoint/2010/main" val="2155445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latin typeface="Comic Sans MS" panose="030F0702030302020204" pitchFamily="66" charset="0"/>
              </a:rPr>
              <a:t>Reading in school and at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F3E5-F1FC-39F4-4306-D6B991FEA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5435" y="1390369"/>
            <a:ext cx="5181600" cy="4351338"/>
          </a:xfrm>
        </p:spPr>
        <p:txBody>
          <a:bodyPr>
            <a:normAutofit/>
          </a:bodyPr>
          <a:lstStyle/>
          <a:p>
            <a:r>
              <a:rPr lang="en-GB" b="1" u="sng" dirty="0"/>
              <a:t>School 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The children read daily as part of our synthetic phonics lessons – sounding and blending using grapheme phoneme correspondence.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Read and change book in school once a week.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Children will read a range of genres. (e.g. letters, stories, poetry and facts)</a:t>
            </a:r>
          </a:p>
          <a:p>
            <a:r>
              <a:rPr lang="en-GB" sz="2000" dirty="0">
                <a:latin typeface="Comic Sans MS" panose="030F0702030302020204" pitchFamily="66" charset="0"/>
              </a:rPr>
              <a:t>Regularly assessed using ELS phonic assessment to pitch reading books.</a:t>
            </a:r>
          </a:p>
          <a:p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82988-D587-6BB5-E2B6-43AB80C77C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u="sng" dirty="0"/>
              <a:t>At Home</a:t>
            </a:r>
          </a:p>
          <a:p>
            <a:endParaRPr lang="en-GB" dirty="0"/>
          </a:p>
          <a:p>
            <a:r>
              <a:rPr lang="en-GB" sz="1800" dirty="0">
                <a:latin typeface="Comic Sans MS" panose="030F0702030302020204" pitchFamily="66" charset="0"/>
              </a:rPr>
              <a:t>Read 3/5 times a week.</a:t>
            </a:r>
          </a:p>
          <a:p>
            <a:r>
              <a:rPr lang="en-GB" sz="1800" dirty="0">
                <a:latin typeface="Comic Sans MS" panose="030F0702030302020204" pitchFamily="66" charset="0"/>
              </a:rPr>
              <a:t>Sign reading diary each time reading is done.</a:t>
            </a:r>
          </a:p>
          <a:p>
            <a:r>
              <a:rPr lang="en-GB" sz="1800" dirty="0">
                <a:latin typeface="Comic Sans MS" panose="030F0702030302020204" pitchFamily="66" charset="0"/>
              </a:rPr>
              <a:t>This should include talking about the story, identifying repeated words, asking when they’re not sure of the meaning of a word, predicting … reading is so much more than just decoding the text.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528740-2312-418B-EB66-B8BF50F27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6548" y="365124"/>
            <a:ext cx="3397273" cy="20833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20F5B9-116B-2D62-15BE-A5DE97284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7794" y="5073048"/>
            <a:ext cx="3174201" cy="160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15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F3E5-F1FC-39F4-4306-D6B991FEA4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5613B6-A405-F93F-E7E8-196C26AADD0A}"/>
              </a:ext>
            </a:extLst>
          </p:cNvPr>
          <p:cNvSpPr txBox="1"/>
          <p:nvPr/>
        </p:nvSpPr>
        <p:spPr>
          <a:xfrm>
            <a:off x="954157" y="1690688"/>
            <a:ext cx="69176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>
              <a:latin typeface="Comic Sans MS" panose="030F0702030302020204" pitchFamily="66" charset="0"/>
            </a:endParaRP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Maths – KIRFS – will be sent out each half term.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2E9319-D114-2B8C-4774-F7976CC6D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5284" y="2180094"/>
            <a:ext cx="3158917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153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E-safety, online usage and devices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F3E5-F1FC-39F4-4306-D6B991FEA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092194" cy="4351338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r>
              <a:rPr lang="en-US" sz="2600" dirty="0"/>
              <a:t>Roblox</a:t>
            </a:r>
          </a:p>
          <a:p>
            <a:endParaRPr lang="en-US" sz="2600" dirty="0"/>
          </a:p>
          <a:p>
            <a:r>
              <a:rPr lang="en-US" sz="2600" dirty="0"/>
              <a:t>Minecraft</a:t>
            </a:r>
          </a:p>
          <a:p>
            <a:endParaRPr lang="en-US" sz="2600" dirty="0"/>
          </a:p>
          <a:p>
            <a:pPr marL="0" indent="0">
              <a:buNone/>
            </a:pPr>
            <a:r>
              <a:rPr lang="en-US" sz="2600" dirty="0"/>
              <a:t>Be aware of what your children are watching and accessing.</a:t>
            </a:r>
          </a:p>
          <a:p>
            <a:pPr marL="0" indent="0">
              <a:buNone/>
            </a:pPr>
            <a:r>
              <a:rPr lang="en-US" sz="2600"/>
              <a:t>Internet safety day.</a:t>
            </a:r>
            <a:endParaRPr lang="en-US" sz="2600" dirty="0"/>
          </a:p>
          <a:p>
            <a:endParaRPr lang="en-US" sz="2600" dirty="0"/>
          </a:p>
          <a:p>
            <a:r>
              <a:rPr lang="en-US" sz="2600" dirty="0"/>
              <a:t>Use: </a:t>
            </a:r>
            <a:r>
              <a:rPr lang="en-US" sz="2600" dirty="0">
                <a:hlinkClick r:id="rId2"/>
              </a:rPr>
              <a:t>https://www.nspcc.org.uk/keeping-children-safe/online-safety/</a:t>
            </a:r>
            <a:endParaRPr lang="en-US" sz="2600" dirty="0"/>
          </a:p>
          <a:p>
            <a:r>
              <a:rPr lang="en-US" sz="2600" dirty="0">
                <a:hlinkClick r:id="rId3"/>
              </a:rPr>
              <a:t>https://www.getsafeonline.org/personal/article-category/safeguarding-children/</a:t>
            </a:r>
            <a:endParaRPr lang="en-US" sz="2600" dirty="0"/>
          </a:p>
          <a:p>
            <a:endParaRPr lang="en-US" sz="26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3D3659-06AB-3506-0A06-A4F8DF7DA2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8575" r="17928" b="3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23" name="Arc 20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75EA83-D16B-3642-30D7-C6BD073FB0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633" r="2" b="21899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72157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Assessment – formative and summative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F3E5-F1FC-39F4-4306-D6B991FEA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1825625"/>
            <a:ext cx="5257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82988-D587-6BB5-E2B6-43AB80C77C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u="sng" dirty="0">
                <a:latin typeface="Comic Sans MS" panose="030F0702030302020204" pitchFamily="66" charset="0"/>
              </a:rPr>
              <a:t>Phonic Screening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In June the children will take the phonic screening test, a government test which assesses their ability to sound and blend real and pseudo words.</a:t>
            </a:r>
          </a:p>
          <a:p>
            <a:pPr marL="0" indent="0">
              <a:buNone/>
            </a:pPr>
            <a:endParaRPr lang="en-GB" i="1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AAEF38C-B20B-592F-40FB-7D7F4FDF6B66}"/>
              </a:ext>
            </a:extLst>
          </p:cNvPr>
          <p:cNvSpPr txBox="1">
            <a:spLocks/>
          </p:cNvSpPr>
          <p:nvPr/>
        </p:nvSpPr>
        <p:spPr>
          <a:xfrm>
            <a:off x="6858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u="sng" dirty="0">
                <a:latin typeface="Comic Sans MS" panose="030F0702030302020204" pitchFamily="66" charset="0"/>
              </a:rPr>
              <a:t>Assessment in class: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mic Sans MS" panose="030F0702030302020204" pitchFamily="66" charset="0"/>
              </a:rPr>
              <a:t>Live marking/feedback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mic Sans MS" panose="030F0702030302020204" pitchFamily="66" charset="0"/>
              </a:rPr>
              <a:t>Reading assessments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mic Sans MS" panose="030F0702030302020204" pitchFamily="66" charset="0"/>
              </a:rPr>
              <a:t>Phonics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mic Sans MS" panose="030F0702030302020204" pitchFamily="66" charset="0"/>
              </a:rPr>
              <a:t>Spelling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mic Sans MS" panose="030F0702030302020204" pitchFamily="66" charset="0"/>
              </a:rPr>
              <a:t>end of term assessments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>
                <a:latin typeface="Comic Sans MS" panose="030F0702030302020204" pitchFamily="66" charset="0"/>
              </a:rPr>
              <a:t>Teacher assessment is ongoing</a:t>
            </a:r>
          </a:p>
        </p:txBody>
      </p:sp>
      <p:pic>
        <p:nvPicPr>
          <p:cNvPr id="5" name="Picture 2" descr="Meadowhead Infant School and Nursery - Year 1 Phonics Screening Check">
            <a:extLst>
              <a:ext uri="{FF2B5EF4-FFF2-40B4-BE49-F238E27FC236}">
                <a16:creationId xmlns:a16="http://schemas.microsoft.com/office/drawing/2014/main" id="{35D95D31-ECB6-E48F-7B1A-BDE5DD34F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7147">
            <a:off x="9129335" y="4670293"/>
            <a:ext cx="2222351" cy="166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864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4C98-5C1A-29AF-031E-E0DCC985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Suggested Trips for this year…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F3E5-F1FC-39F4-4306-D6B991FEA4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 </a:t>
            </a: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Visit to the Church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AAEF38C-B20B-592F-40FB-7D7F4FDF6B66}"/>
              </a:ext>
            </a:extLst>
          </p:cNvPr>
          <p:cNvSpPr txBox="1">
            <a:spLocks/>
          </p:cNvSpPr>
          <p:nvPr/>
        </p:nvSpPr>
        <p:spPr>
          <a:xfrm>
            <a:off x="685800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EYFS/KS1 Panto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10" name="Picture 9" descr="A group of children playing with wooden toys&#10;&#10;AI-generated content may be incorrect.">
            <a:extLst>
              <a:ext uri="{FF2B5EF4-FFF2-40B4-BE49-F238E27FC236}">
                <a16:creationId xmlns:a16="http://schemas.microsoft.com/office/drawing/2014/main" id="{431CA6C9-CAB3-F23A-FC19-2FD1E348C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840" y="1690688"/>
            <a:ext cx="2113280" cy="1584960"/>
          </a:xfrm>
          <a:prstGeom prst="rect">
            <a:avLst/>
          </a:prstGeom>
        </p:spPr>
      </p:pic>
      <p:pic>
        <p:nvPicPr>
          <p:cNvPr id="14" name="Picture 13" descr="A group of children sitting on the floor&#10;&#10;AI-generated content may be incorrect.">
            <a:extLst>
              <a:ext uri="{FF2B5EF4-FFF2-40B4-BE49-F238E27FC236}">
                <a16:creationId xmlns:a16="http://schemas.microsoft.com/office/drawing/2014/main" id="{27037A84-78B5-2791-D67A-3012AD60C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480" y="1690688"/>
            <a:ext cx="1945216" cy="1458912"/>
          </a:xfrm>
          <a:prstGeom prst="rect">
            <a:avLst/>
          </a:prstGeom>
        </p:spPr>
      </p:pic>
      <p:pic>
        <p:nvPicPr>
          <p:cNvPr id="16" name="Picture 15" descr="A group of kids playing with a rope&#10;&#10;AI-generated content may be incorrect.">
            <a:extLst>
              <a:ext uri="{FF2B5EF4-FFF2-40B4-BE49-F238E27FC236}">
                <a16:creationId xmlns:a16="http://schemas.microsoft.com/office/drawing/2014/main" id="{20C1047F-DA3B-B1F0-EF7D-0BE1D0DD3F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920" y="3429000"/>
            <a:ext cx="1991360" cy="1493520"/>
          </a:xfrm>
          <a:prstGeom prst="rect">
            <a:avLst/>
          </a:prstGeom>
        </p:spPr>
      </p:pic>
      <p:pic>
        <p:nvPicPr>
          <p:cNvPr id="18" name="Picture 17" descr="Birds on a wood bench&#10;&#10;AI-generated content may be incorrect.">
            <a:extLst>
              <a:ext uri="{FF2B5EF4-FFF2-40B4-BE49-F238E27FC236}">
                <a16:creationId xmlns:a16="http://schemas.microsoft.com/office/drawing/2014/main" id="{41B78565-389E-3355-0460-721E7D032D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80" y="3505200"/>
            <a:ext cx="2059093" cy="1544320"/>
          </a:xfrm>
          <a:prstGeom prst="rect">
            <a:avLst/>
          </a:prstGeom>
        </p:spPr>
      </p:pic>
      <p:pic>
        <p:nvPicPr>
          <p:cNvPr id="20" name="Picture 19" descr="A group of children playing outside&#10;&#10;AI-generated content may be incorrect.">
            <a:extLst>
              <a:ext uri="{FF2B5EF4-FFF2-40B4-BE49-F238E27FC236}">
                <a16:creationId xmlns:a16="http://schemas.microsoft.com/office/drawing/2014/main" id="{0C142AE8-4098-49D3-4425-4EB966366B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373" y="4555490"/>
            <a:ext cx="2265680" cy="16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2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AC2F8D6-47BA-06C0-5D96-AE3862A6B4BE}"/>
                  </a:ext>
                </a:extLst>
              </p14:cNvPr>
              <p14:cNvContentPartPr/>
              <p14:nvPr/>
            </p14:nvContentPartPr>
            <p14:xfrm>
              <a:off x="7895880" y="320760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AC2F8D6-47BA-06C0-5D96-AE3862A6B4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86520" y="319824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D8BAC87-9AEF-E78E-6C62-C3D1302D5672}"/>
              </a:ext>
            </a:extLst>
          </p:cNvPr>
          <p:cNvSpPr txBox="1"/>
          <p:nvPr/>
        </p:nvSpPr>
        <p:spPr>
          <a:xfrm>
            <a:off x="1463040" y="690880"/>
            <a:ext cx="9265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Sharing books are changed every Tuesday morning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9239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94044760D3B546A97956410EC15369" ma:contentTypeVersion="" ma:contentTypeDescription="Create a new document." ma:contentTypeScope="" ma:versionID="edd2f4fb7247f1e1085ec89bfced05e3">
  <xsd:schema xmlns:xsd="http://www.w3.org/2001/XMLSchema" xmlns:xs="http://www.w3.org/2001/XMLSchema" xmlns:p="http://schemas.microsoft.com/office/2006/metadata/properties" xmlns:ns2="3e055c07-13c7-499b-b143-56199a7cf3c1" xmlns:ns3="d74408b1-0fbc-463e-a5fd-65a4e25556b8" xmlns:ns4="3c6552ff-e203-492b-9a4a-86c2b1ce869f" targetNamespace="http://schemas.microsoft.com/office/2006/metadata/properties" ma:root="true" ma:fieldsID="106aaa422ee86b71a4287062614dce19" ns2:_="" ns3:_="" ns4:_="">
    <xsd:import namespace="3e055c07-13c7-499b-b143-56199a7cf3c1"/>
    <xsd:import namespace="d74408b1-0fbc-463e-a5fd-65a4e25556b8"/>
    <xsd:import namespace="3c6552ff-e203-492b-9a4a-86c2b1ce86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4:TaxCatchAll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55c07-13c7-499b-b143-56199a7cf3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c470fb7-5308-496a-a12b-188b66d4a6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4408b1-0fbc-463e-a5fd-65a4e25556b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6552ff-e203-492b-9a4a-86c2b1ce869f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E8433A6E-FE30-4B29-BDDB-CB277F437CC7}" ma:internalName="TaxCatchAll" ma:showField="CatchAllData" ma:web="{d74408b1-0fbc-463e-a5fd-65a4e25556b8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6552ff-e203-492b-9a4a-86c2b1ce869f" xsi:nil="true"/>
    <lcf76f155ced4ddcb4097134ff3c332f xmlns="3e055c07-13c7-499b-b143-56199a7cf3c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59A841-2920-438E-B864-0F29F718F9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055c07-13c7-499b-b143-56199a7cf3c1"/>
    <ds:schemaRef ds:uri="d74408b1-0fbc-463e-a5fd-65a4e25556b8"/>
    <ds:schemaRef ds:uri="3c6552ff-e203-492b-9a4a-86c2b1ce86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B003EF-3F09-4D82-ADBA-05AF83F6A62A}">
  <ds:schemaRefs>
    <ds:schemaRef ds:uri="3c6552ff-e203-492b-9a4a-86c2b1ce869f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d74408b1-0fbc-463e-a5fd-65a4e25556b8"/>
    <ds:schemaRef ds:uri="http://schemas.microsoft.com/office/2006/documentManagement/types"/>
    <ds:schemaRef ds:uri="http://schemas.openxmlformats.org/package/2006/metadata/core-properties"/>
    <ds:schemaRef ds:uri="3e055c07-13c7-499b-b143-56199a7cf3c1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ACFBC91-055D-402A-B67B-D5CC17CEE9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2431</TotalTime>
  <Words>390</Words>
  <Application>Microsoft Office PowerPoint</Application>
  <PresentationFormat>Widescreen</PresentationFormat>
  <Paragraphs>80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Office Theme</vt:lpstr>
      <vt:lpstr>Meet the Teacher…</vt:lpstr>
      <vt:lpstr>PowerPoint Presentation</vt:lpstr>
      <vt:lpstr>PowerPoint Presentation</vt:lpstr>
      <vt:lpstr>    </vt:lpstr>
      <vt:lpstr>     Year 1 Yearly Overview</vt:lpstr>
      <vt:lpstr>PE</vt:lpstr>
      <vt:lpstr>Adults in Year 1</vt:lpstr>
      <vt:lpstr>Reading in school and at home</vt:lpstr>
      <vt:lpstr>Homework</vt:lpstr>
      <vt:lpstr>E-safety, online usage and devices </vt:lpstr>
      <vt:lpstr>Assessment – formative and summative</vt:lpstr>
      <vt:lpstr>Suggested Trips for this year…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Teacher…</dc:title>
  <dc:creator>Wickett, Sara</dc:creator>
  <cp:lastModifiedBy>Dale, Laura</cp:lastModifiedBy>
  <cp:revision>9</cp:revision>
  <dcterms:created xsi:type="dcterms:W3CDTF">2023-09-11T12:47:48Z</dcterms:created>
  <dcterms:modified xsi:type="dcterms:W3CDTF">2026-09-14T17:42:03Z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0x0101000094044760D3B546A97956410EC15369</vt:lpwstr>
  </property>
  <property fmtid="{D5CDD505-2E9C-101B-9397-08002B2CF9AE}" pid="3" name="Order">
    <vt:r8>170800</vt:r8>
  </property>
  <property fmtid="{D5CDD505-2E9C-101B-9397-08002B2CF9AE}" pid="4" name="MediaServiceImageTags">
    <vt:lpwstr/>
  </property>
</Properties>
</file>